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A8D04-566B-AE2E-C4F3-ED5D3E8A1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30880-E7D5-7BB2-AD9C-433FB622E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08E82-8833-7206-AE93-67035FF3F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05B53-84BF-D183-112E-31A5AB7F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05126-85B3-9A87-4C98-B527AB4E8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293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FE60-BAC1-7120-8155-71158B38D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FBB4D-EC33-2B9B-2FCD-4AA20E8CE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CC45C-C8A1-B0AF-998E-AE264236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99EAF-7300-4EED-E20D-7B439D59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537C0-5309-7A17-945B-CAC09461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14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8C8F35-02AA-308A-2677-2BBB59E37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8E8CBF-E21B-FF80-1F43-3601A383C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1AAE-DABB-FF27-E74C-1F369CF7D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58B4A-898B-99D3-D22B-99C3A1E7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844EC-1320-6875-588B-0D5C849C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5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5726-AAC4-3797-D72D-9AA5C879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6025-F86F-3AB5-EC3A-1EB2C0364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68A9-A96B-F848-02AA-B91A4D73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33EF0-2B90-55C1-E047-FE1EBCAE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005E8-B80D-EDC4-D221-4F9DE08D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23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232F-2218-EACF-63D3-8CBD75F9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3EC2D-603E-6EC8-01F1-D49062C1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12DD6-6B85-3DD9-A2F5-4668332CF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4CEB6-0ECE-5AD0-4596-FA40E1ED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18860-48AE-796A-FA9F-66917C1F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41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2E48-4096-9292-FCEF-614A9CDFA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68D84-7977-40B0-85AD-A6CF66EE2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F3142-4CBE-6F28-6872-78F35278E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416FF-96E4-168A-01D6-F2A361EF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05938-55D3-E570-0D6E-C01FD655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FAA3A-922D-E84A-26E4-F2673233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60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CDD4A-06F5-3CCA-0A36-14E5966A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C25A6-7306-038C-A374-C7F54289E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91CE2-5E00-5937-D212-4349A0F4B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4EE85-745E-E4DC-2210-176F7EFC4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B73AF-75E6-8080-53B4-D218470D0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1A57CC-8921-6CBF-48E0-1708E8AE3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97CFD-CC5F-5A79-6345-17451524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77C19-6258-86A9-F358-BED36D99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38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5C9E-81AB-A28A-EF59-94B4050A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CCFB9-0D80-33CB-7186-61C3FE0E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D1521-7384-0B82-07AB-5B87A24D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30106-F986-2CD3-BA55-0D86DAE5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30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1760A-7828-11BB-63EB-FE7B33D9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0D07B-9799-9764-A60D-8B89E024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ABE43-3477-6BC8-84EF-87668387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35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B66F-2D48-CA58-B229-8F9E8787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40B8-7D14-72EC-8D11-FEB043709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FE900-EAA2-79E1-CBE1-FBE3DA485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52602-0283-E1BE-2A38-62DCCAD9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F700B-D12C-1DBE-29A9-198451F30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72066-0D2F-32D3-88DD-D0056CFC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048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8BFB-C433-1936-FFD9-E430ED16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4BE6D-D969-4933-D9AB-D8D7F9129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7E730-6699-7E4B-1ED1-E263F78D8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706CA-D88C-6D7F-25E1-4477EB3A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05A3B-6D3A-BF91-FCF6-7E1DD85E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3113D-A8CD-D993-D9B4-4DEE8867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31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771683-F26B-B408-A792-6993C773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45D2B-5073-6E99-D726-7F164623B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A16E-9F84-53A5-7D5F-7482E606E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BDD8C-7820-4E77-AA19-239C5160A815}" type="datetimeFigureOut">
              <a:rPr lang="en-IN" smtClean="0"/>
              <a:t>08-10-2024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EF780-31B9-2316-F1F2-FAA279CCF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6384B-BE1E-C473-65A2-1DDFC3F27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D205-7670-4964-BEE7-B5368AF4B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20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1.e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6.emf"/><Relationship Id="rId21" Type="http://schemas.openxmlformats.org/officeDocument/2006/relationships/image" Target="../media/image15.emf"/><Relationship Id="rId7" Type="http://schemas.openxmlformats.org/officeDocument/2006/relationships/image" Target="../media/image8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emf"/><Relationship Id="rId1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20F0-4476-EA25-F35E-4AE7CDD904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Stroke-by-Stroke Evolution of</a:t>
            </a:r>
            <a:br>
              <a:rPr lang="en-IN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Artworks</a:t>
            </a:r>
            <a:endParaRPr lang="en-IN" sz="1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33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E43A-E646-5132-3528-C1723672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D1450-F2D3-FE18-5E36-33A289846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develop an artwork from an initial sketch to final painting by constructing a stroke-by-stroke sequence as if the art is drawn by a human.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971C5-45D6-0A1A-F659-BDBB2FC63B9C}"/>
              </a:ext>
            </a:extLst>
          </p:cNvPr>
          <p:cNvSpPr txBox="1"/>
          <p:nvPr/>
        </p:nvSpPr>
        <p:spPr>
          <a:xfrm>
            <a:off x="120445" y="3244334"/>
            <a:ext cx="27179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 Education and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51927-AADB-8B36-BF07-97A12EE12A30}"/>
              </a:ext>
            </a:extLst>
          </p:cNvPr>
          <p:cNvSpPr txBox="1"/>
          <p:nvPr/>
        </p:nvSpPr>
        <p:spPr>
          <a:xfrm>
            <a:off x="3713753" y="3160449"/>
            <a:ext cx="27677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and AR Experiences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64F5B-A5E6-16E3-00D6-7E98CDD28B19}"/>
              </a:ext>
            </a:extLst>
          </p:cNvPr>
          <p:cNvSpPr txBox="1"/>
          <p:nvPr/>
        </p:nvSpPr>
        <p:spPr>
          <a:xfrm>
            <a:off x="7129827" y="3059668"/>
            <a:ext cx="1578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Art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0EC25-FBDE-342C-E223-30930C355125}"/>
              </a:ext>
            </a:extLst>
          </p:cNvPr>
          <p:cNvSpPr txBox="1"/>
          <p:nvPr/>
        </p:nvSpPr>
        <p:spPr>
          <a:xfrm>
            <a:off x="9393460" y="2942062"/>
            <a:ext cx="271792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 Authentication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Pattern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 completion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Style/stroke based classification/tagging</a:t>
            </a:r>
          </a:p>
        </p:txBody>
      </p:sp>
    </p:spTree>
    <p:extLst>
      <p:ext uri="{BB962C8B-B14F-4D97-AF65-F5344CB8AC3E}">
        <p14:creationId xmlns:p14="http://schemas.microsoft.com/office/powerpoint/2010/main" val="6362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0604-C375-CE20-DED1-9A424E00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F1ED-8F87-3DE0-74A5-E2A87F1D4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not pixel-space?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the artist's intent and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reflects how the artwork was created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to variations and noise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Stroke-by-stroke analysis enables Guided Restoration, Drawing process, experience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Preserves artistic traditions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hallenges: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represent and extract stroke level information for complex art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plausible way to construct the sequence order of strokes that mimic a drawing process?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63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0604-C375-CE20-DED1-9A424E00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35027-C686-8A3A-47BA-B3F83F0D0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29" y="1855121"/>
            <a:ext cx="3079000" cy="2113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EA548-DC0D-8E11-98AA-C99C6FCEF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60" y="1767347"/>
            <a:ext cx="2465439" cy="2465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F4264-E24C-AA0A-F02A-B5ABF2A05B85}"/>
              </a:ext>
            </a:extLst>
          </p:cNvPr>
          <p:cNvSpPr txBox="1"/>
          <p:nvPr/>
        </p:nvSpPr>
        <p:spPr>
          <a:xfrm>
            <a:off x="426514" y="4355691"/>
            <a:ext cx="3911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to line art images </a:t>
            </a:r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clearly defined lines or curves, excluding those with shading, texture, or complex geometrics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7105E-0534-C40C-7BE4-CD980503F528}"/>
              </a:ext>
            </a:extLst>
          </p:cNvPr>
          <p:cNvSpPr txBox="1"/>
          <p:nvPr/>
        </p:nvSpPr>
        <p:spPr>
          <a:xfrm>
            <a:off x="4338469" y="4355690"/>
            <a:ext cx="3911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 adopts an ETF-based approach, which lacks an inherent sequence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support complex vector curves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DA6EE-9121-D7BC-E35D-5C9B49A97039}"/>
              </a:ext>
            </a:extLst>
          </p:cNvPr>
          <p:cNvSpPr txBox="1"/>
          <p:nvPr/>
        </p:nvSpPr>
        <p:spPr>
          <a:xfrm>
            <a:off x="8603226" y="4508090"/>
            <a:ext cx="31622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the generated image and the target is minimized using an L2 loss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Constrains the network input size to 128x128 images.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support complex vector curves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9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0604-C375-CE20-DED1-9A424E00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F1ED-8F87-3DE0-74A5-E2A87F1D4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Artists frequently rely on principles from Gestalt psychology, such proximity, similarity, continuity, and closure, to guide their drawing processes. These concepts also play a crucial role in perceptual grouping during segmentation tasks. Inspired by this, we present sketch &amp; paint.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45C4F-C5B2-DCA7-A691-B4CC198D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1" y="3733800"/>
            <a:ext cx="9753600" cy="121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9382F-2947-D7BB-9DC8-BFF974BA35CA}"/>
              </a:ext>
            </a:extLst>
          </p:cNvPr>
          <p:cNvSpPr txBox="1"/>
          <p:nvPr/>
        </p:nvSpPr>
        <p:spPr>
          <a:xfrm>
            <a:off x="2997724" y="5075973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of the proposed method for sketch and paint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83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0604-C375-CE20-DED1-9A424E00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D2668-BDFA-A013-2F8F-03E081515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3" y="1869799"/>
            <a:ext cx="5460492" cy="38083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165E3-A369-F7B8-A1B6-899E4F08F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03" y="1869799"/>
            <a:ext cx="6178847" cy="3808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CB287E-2E6E-A01E-4E35-0EE0F5B25E4C}"/>
              </a:ext>
            </a:extLst>
          </p:cNvPr>
          <p:cNvSpPr txBox="1"/>
          <p:nvPr/>
        </p:nvSpPr>
        <p:spPr>
          <a:xfrm>
            <a:off x="209804" y="5678171"/>
            <a:ext cx="559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sketch stroke construction and sequencing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C8A6B-E521-7823-5415-1F710511B62C}"/>
              </a:ext>
            </a:extLst>
          </p:cNvPr>
          <p:cNvSpPr txBox="1"/>
          <p:nvPr/>
        </p:nvSpPr>
        <p:spPr>
          <a:xfrm>
            <a:off x="6163771" y="5672616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paint stroke construction and sequencing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7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0604-C375-CE20-DED1-9A424E00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E92C4-D3ED-4056-AF53-8C8FDAD8D538}"/>
              </a:ext>
            </a:extLst>
          </p:cNvPr>
          <p:cNvSpPr txBox="1"/>
          <p:nvPr/>
        </p:nvSpPr>
        <p:spPr>
          <a:xfrm>
            <a:off x="1121790" y="1690688"/>
            <a:ext cx="98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 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C4034-8F33-56F3-AB2A-4114AC80D69C}"/>
              </a:ext>
            </a:extLst>
          </p:cNvPr>
          <p:cNvSpPr txBox="1"/>
          <p:nvPr/>
        </p:nvSpPr>
        <p:spPr>
          <a:xfrm>
            <a:off x="7665564" y="1607418"/>
            <a:ext cx="96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72484-B006-BDD6-8DFC-CDC014143BB4}"/>
              </a:ext>
            </a:extLst>
          </p:cNvPr>
          <p:cNvSpPr txBox="1"/>
          <p:nvPr/>
        </p:nvSpPr>
        <p:spPr>
          <a:xfrm>
            <a:off x="1121790" y="4164699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8B523-2BFF-5C9C-9D32-8966F80E2DE9}"/>
              </a:ext>
            </a:extLst>
          </p:cNvPr>
          <p:cNvSpPr txBox="1"/>
          <p:nvPr/>
        </p:nvSpPr>
        <p:spPr>
          <a:xfrm>
            <a:off x="7931569" y="4164699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Photographic Images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51E7CA1-2CA5-4852-1E69-E82EC3E36F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527711"/>
              </p:ext>
            </p:extLst>
          </p:nvPr>
        </p:nvGraphicFramePr>
        <p:xfrm>
          <a:off x="1025329" y="4908549"/>
          <a:ext cx="10128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013495" imgH="517956" progId="Package">
                  <p:embed/>
                </p:oleObj>
              </mc:Choice>
              <mc:Fallback>
                <p:oleObj name="Packager Shell Object" showAsIcon="1" r:id="rId2" imgW="1013495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5329" y="4908549"/>
                        <a:ext cx="10128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5FA982A-EB9E-5C0A-E06F-0E0B0146B0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970868"/>
              </p:ext>
            </p:extLst>
          </p:nvPr>
        </p:nvGraphicFramePr>
        <p:xfrm>
          <a:off x="2731580" y="4915455"/>
          <a:ext cx="10128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013495" imgH="517956" progId="Package">
                  <p:embed/>
                </p:oleObj>
              </mc:Choice>
              <mc:Fallback>
                <p:oleObj name="Packager Shell Object" showAsIcon="1" r:id="rId4" imgW="1013495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1580" y="4915455"/>
                        <a:ext cx="10128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FC88C5D-7517-BB1D-5847-7EB968F26B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031848"/>
              </p:ext>
            </p:extLst>
          </p:nvPr>
        </p:nvGraphicFramePr>
        <p:xfrm>
          <a:off x="7527550" y="2384655"/>
          <a:ext cx="80803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807649" imgH="517956" progId="Package">
                  <p:embed/>
                </p:oleObj>
              </mc:Choice>
              <mc:Fallback>
                <p:oleObj name="Packager Shell Object" showAsIcon="1" r:id="rId6" imgW="807649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27550" y="2384655"/>
                        <a:ext cx="808038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512FD2C-CBD5-D8CF-2485-D28B4DB9A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619976"/>
              </p:ext>
            </p:extLst>
          </p:nvPr>
        </p:nvGraphicFramePr>
        <p:xfrm>
          <a:off x="9001734" y="2294437"/>
          <a:ext cx="7080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708554" imgH="517956" progId="Package">
                  <p:embed/>
                </p:oleObj>
              </mc:Choice>
              <mc:Fallback>
                <p:oleObj name="Packager Shell Object" showAsIcon="1" r:id="rId8" imgW="708554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01734" y="2294437"/>
                        <a:ext cx="7080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B2E23E8-EAC6-FE6F-B2A4-F3E4D01A63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494339"/>
              </p:ext>
            </p:extLst>
          </p:nvPr>
        </p:nvGraphicFramePr>
        <p:xfrm>
          <a:off x="8951931" y="4908548"/>
          <a:ext cx="4730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472511" imgH="517956" progId="Package">
                  <p:embed/>
                </p:oleObj>
              </mc:Choice>
              <mc:Fallback>
                <p:oleObj name="Packager Shell Object" showAsIcon="1" r:id="rId10" imgW="472511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51931" y="4908548"/>
                        <a:ext cx="47307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07F7101-1D59-520C-5D34-7C7666E7D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303469"/>
              </p:ext>
            </p:extLst>
          </p:nvPr>
        </p:nvGraphicFramePr>
        <p:xfrm>
          <a:off x="7947418" y="4915455"/>
          <a:ext cx="3968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2" imgW="396382" imgH="517956" progId="Package">
                  <p:embed/>
                </p:oleObj>
              </mc:Choice>
              <mc:Fallback>
                <p:oleObj name="Packager Shell Object" showAsIcon="1" r:id="rId12" imgW="396382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47418" y="4915455"/>
                        <a:ext cx="39687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4CDA170F-FFEF-88BA-DF7A-B9496F48F6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191380"/>
              </p:ext>
            </p:extLst>
          </p:nvPr>
        </p:nvGraphicFramePr>
        <p:xfrm>
          <a:off x="9719906" y="4908547"/>
          <a:ext cx="6254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4" imgW="624769" imgH="517956" progId="Package">
                  <p:embed/>
                </p:oleObj>
              </mc:Choice>
              <mc:Fallback>
                <p:oleObj name="Packager Shell Object" showAsIcon="1" r:id="rId14" imgW="624769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19906" y="4908547"/>
                        <a:ext cx="62547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72E24122-3476-BD61-659B-34B4720B8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176105"/>
              </p:ext>
            </p:extLst>
          </p:nvPr>
        </p:nvGraphicFramePr>
        <p:xfrm>
          <a:off x="2324864" y="2643417"/>
          <a:ext cx="1143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6" imgW="1143213" imgH="517956" progId="Package">
                  <p:embed/>
                </p:oleObj>
              </mc:Choice>
              <mc:Fallback>
                <p:oleObj name="Packager Shell Object" showAsIcon="1" r:id="rId16" imgW="1143213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324864" y="2643417"/>
                        <a:ext cx="11430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26B9C3E9-D5F3-FAED-D622-75A8CAE1AD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278034"/>
              </p:ext>
            </p:extLst>
          </p:nvPr>
        </p:nvGraphicFramePr>
        <p:xfrm>
          <a:off x="3801215" y="2668931"/>
          <a:ext cx="8159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8" imgW="815305" imgH="517956" progId="Package">
                  <p:embed/>
                </p:oleObj>
              </mc:Choice>
              <mc:Fallback>
                <p:oleObj name="Packager Shell Object" showAsIcon="1" r:id="rId18" imgW="815305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801215" y="2668931"/>
                        <a:ext cx="81597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4C3B50F8-14D9-E2BB-52B1-01BC3FC9FD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152837"/>
              </p:ext>
            </p:extLst>
          </p:nvPr>
        </p:nvGraphicFramePr>
        <p:xfrm>
          <a:off x="556389" y="2707997"/>
          <a:ext cx="17684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0" imgW="1767982" imgH="517956" progId="Package">
                  <p:embed/>
                </p:oleObj>
              </mc:Choice>
              <mc:Fallback>
                <p:oleObj name="Packager Shell Object" showAsIcon="1" r:id="rId20" imgW="1767982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56389" y="2707997"/>
                        <a:ext cx="176847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379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0604-C375-CE20-DED1-9A424E00A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F1ED-8F87-3DE0-74A5-E2A87F1D4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581"/>
            <a:ext cx="10515600" cy="50222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explore a weighted energy function that integrates additional parameters to enable the use of Graph Neural Networks (GNNs), Reinforcement Learning (RL), and cluster-based methods.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parameters include 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proximity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collinearity/continuity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complexity of stroke, representation of curve, hierarchy, similarity (degree), symmetry (degree), direction of curve, position of curve w.r.t. to cluster.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Decomposing Color Patches into Brush Strokes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define brush size and color parameters, then learn to do patch filling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Blending our proposed method and pretrained RL based rending methods for paint stroke filling. 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a supervised DL method for stroke sequence prediction based on our existing sketch &amp; paint sequencing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sequence of stroke images output: sequence token.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 the problem by focusing on portrait or object-specific artworks that allow for manual reasoning of the sequencing (Global sequencing).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head-&gt;face outline-&gt;eyes-&gt;ears-&gt;nose-&gt;mouth-&gt;filling.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points sequence or a scene with semantic attribute graph or visual relational graph.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Adopting preference-based mechanism over multiple rule based methods.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51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483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Office Theme</vt:lpstr>
      <vt:lpstr>Packager Shell Object</vt:lpstr>
      <vt:lpstr>Stroke-by-Stroke Evolution of Visual Artworks</vt:lpstr>
      <vt:lpstr>Introduction </vt:lpstr>
      <vt:lpstr>Introduction </vt:lpstr>
      <vt:lpstr>Related works </vt:lpstr>
      <vt:lpstr>Method </vt:lpstr>
      <vt:lpstr>Method </vt:lpstr>
      <vt:lpstr>Results </vt:lpstr>
      <vt:lpstr>Future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Prudvi Raj Jeripothula</dc:creator>
  <cp:lastModifiedBy>Prudvi Raj Jeripothula</cp:lastModifiedBy>
  <cp:revision>28</cp:revision>
  <dcterms:created xsi:type="dcterms:W3CDTF">2024-10-08T06:26:26Z</dcterms:created>
  <dcterms:modified xsi:type="dcterms:W3CDTF">2024-10-08T11:37:31Z</dcterms:modified>
</cp:coreProperties>
</file>